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7"/>
  </p:notesMasterIdLst>
  <p:sldIdLst>
    <p:sldId id="256" r:id="rId2"/>
    <p:sldId id="257" r:id="rId3"/>
    <p:sldId id="258" r:id="rId4"/>
    <p:sldId id="259" r:id="rId5"/>
    <p:sldId id="260" r:id="rId6"/>
    <p:sldId id="261" r:id="rId7"/>
    <p:sldId id="267" r:id="rId8"/>
    <p:sldId id="268" r:id="rId9"/>
    <p:sldId id="270" r:id="rId10"/>
    <p:sldId id="272" r:id="rId11"/>
    <p:sldId id="273" r:id="rId12"/>
    <p:sldId id="274" r:id="rId13"/>
    <p:sldId id="269" r:id="rId14"/>
    <p:sldId id="265" r:id="rId15"/>
    <p:sldId id="266" r:id="rId16"/>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13D6"/>
    <a:srgbClr val="B84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234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186758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814471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212354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701571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917440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4120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0802741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9966710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7409625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381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3555418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7202278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4/19/2024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673324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4/19/2024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616538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4/19/2024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089146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5432359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2884286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9696092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4/19/2024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42972348"/>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hyperlink" Target="https://gamma.ap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hyperlink" Target="https://pixabay.com/de/online-internet-icon-symbole-www-942405/" TargetMode="Externa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0391"/>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356955"/>
            <a:ext cx="7477601" cy="3832860"/>
          </a:xfrm>
          <a:prstGeom prst="rect">
            <a:avLst/>
          </a:prstGeom>
          <a:noFill/>
          <a:ln/>
        </p:spPr>
        <p:txBody>
          <a:bodyPr wrap="square" rtlCol="0" anchor="t"/>
          <a:lstStyle/>
          <a:p>
            <a:pPr marL="0" indent="0">
              <a:lnSpc>
                <a:spcPts val="7545"/>
              </a:lnSpc>
              <a:buNone/>
            </a:pPr>
            <a:r>
              <a:rPr lang="en-US" sz="6036" b="1" kern="0" spc="-35" dirty="0">
                <a:solidFill>
                  <a:srgbClr val="000000"/>
                </a:solidFill>
                <a:latin typeface="adonis-web" pitchFamily="34" charset="0"/>
                <a:ea typeface="adonis-web" pitchFamily="34" charset="-122"/>
                <a:cs typeface="adonis-web" pitchFamily="34" charset="-120"/>
              </a:rPr>
              <a:t>Introduction to AI-Driven Personalized Online Learning Pathways</a:t>
            </a:r>
            <a:endParaRPr lang="en-US" sz="6036" dirty="0"/>
          </a:p>
        </p:txBody>
      </p:sp>
      <p:sp>
        <p:nvSpPr>
          <p:cNvPr id="6" name="Text 2"/>
          <p:cNvSpPr/>
          <p:nvPr/>
        </p:nvSpPr>
        <p:spPr>
          <a:xfrm>
            <a:off x="833199" y="5523071"/>
            <a:ext cx="7477601"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Discover how AI can revolutionize your online learning experience, unlocking personalized roadmaps for success in diverse technical fields.</a:t>
            </a:r>
            <a:endParaRPr lang="en-US" sz="1750" dirty="0"/>
          </a:p>
        </p:txBody>
      </p:sp>
      <p:sp>
        <p:nvSpPr>
          <p:cNvPr id="7" name="Shape 3"/>
          <p:cNvSpPr/>
          <p:nvPr/>
        </p:nvSpPr>
        <p:spPr>
          <a:xfrm>
            <a:off x="833199" y="6500455"/>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6483787"/>
            <a:ext cx="249805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dirty="0"/>
              <a:t>					</a:t>
            </a:r>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endParaRPr lang="en-US" sz="1750" dirty="0"/>
          </a:p>
        </p:txBody>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endParaRPr lang="en-US" sz="1750" dirty="0"/>
          </a:p>
        </p:txBody>
      </p:sp>
      <p:pic>
        <p:nvPicPr>
          <p:cNvPr id="5" name="Picture 4">
            <a:extLst>
              <a:ext uri="{FF2B5EF4-FFF2-40B4-BE49-F238E27FC236}">
                <a16:creationId xmlns:a16="http://schemas.microsoft.com/office/drawing/2014/main" id="{DF0EFCFE-3665-7612-243C-26068D83C125}"/>
              </a:ext>
            </a:extLst>
          </p:cNvPr>
          <p:cNvPicPr>
            <a:picLocks noChangeAspect="1"/>
          </p:cNvPicPr>
          <p:nvPr/>
        </p:nvPicPr>
        <p:blipFill>
          <a:blip r:embed="rId4"/>
          <a:stretch>
            <a:fillRect/>
          </a:stretch>
        </p:blipFill>
        <p:spPr>
          <a:xfrm>
            <a:off x="1219200" y="685800"/>
            <a:ext cx="12192000" cy="6858000"/>
          </a:xfrm>
          <a:prstGeom prst="rect">
            <a:avLst/>
          </a:prstGeom>
        </p:spPr>
      </p:pic>
    </p:spTree>
    <p:extLst>
      <p:ext uri="{BB962C8B-B14F-4D97-AF65-F5344CB8AC3E}">
        <p14:creationId xmlns:p14="http://schemas.microsoft.com/office/powerpoint/2010/main" val="1395438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dirty="0"/>
              <a:t>					</a:t>
            </a:r>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endParaRPr lang="en-US" sz="1750" dirty="0"/>
          </a:p>
        </p:txBody>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endParaRPr lang="en-US" sz="1750" dirty="0"/>
          </a:p>
        </p:txBody>
      </p:sp>
      <p:pic>
        <p:nvPicPr>
          <p:cNvPr id="8" name="Picture 7">
            <a:extLst>
              <a:ext uri="{FF2B5EF4-FFF2-40B4-BE49-F238E27FC236}">
                <a16:creationId xmlns:a16="http://schemas.microsoft.com/office/drawing/2014/main" id="{363F8ACB-F812-1D7A-81B5-C5C7D9291D5D}"/>
              </a:ext>
            </a:extLst>
          </p:cNvPr>
          <p:cNvPicPr>
            <a:picLocks noChangeAspect="1"/>
          </p:cNvPicPr>
          <p:nvPr/>
        </p:nvPicPr>
        <p:blipFill>
          <a:blip r:embed="rId4"/>
          <a:stretch>
            <a:fillRect/>
          </a:stretch>
        </p:blipFill>
        <p:spPr>
          <a:xfrm>
            <a:off x="613064" y="602673"/>
            <a:ext cx="13227627" cy="6986848"/>
          </a:xfrm>
          <a:prstGeom prst="rect">
            <a:avLst/>
          </a:prstGeom>
        </p:spPr>
      </p:pic>
    </p:spTree>
    <p:extLst>
      <p:ext uri="{BB962C8B-B14F-4D97-AF65-F5344CB8AC3E}">
        <p14:creationId xmlns:p14="http://schemas.microsoft.com/office/powerpoint/2010/main" val="2623684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dirty="0"/>
              <a:t>					</a:t>
            </a:r>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endParaRPr lang="en-US" sz="1750" dirty="0"/>
          </a:p>
        </p:txBody>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endParaRPr lang="en-US" sz="1750" dirty="0"/>
          </a:p>
        </p:txBody>
      </p:sp>
      <p:pic>
        <p:nvPicPr>
          <p:cNvPr id="5" name="Picture 4">
            <a:extLst>
              <a:ext uri="{FF2B5EF4-FFF2-40B4-BE49-F238E27FC236}">
                <a16:creationId xmlns:a16="http://schemas.microsoft.com/office/drawing/2014/main" id="{A166BA7A-B601-BED9-DD42-6DA2EBF2C6BB}"/>
              </a:ext>
            </a:extLst>
          </p:cNvPr>
          <p:cNvPicPr>
            <a:picLocks noChangeAspect="1"/>
          </p:cNvPicPr>
          <p:nvPr/>
        </p:nvPicPr>
        <p:blipFill>
          <a:blip r:embed="rId4"/>
          <a:stretch>
            <a:fillRect/>
          </a:stretch>
        </p:blipFill>
        <p:spPr>
          <a:xfrm>
            <a:off x="1219200" y="690562"/>
            <a:ext cx="12192000" cy="6848475"/>
          </a:xfrm>
          <a:prstGeom prst="rect">
            <a:avLst/>
          </a:prstGeom>
        </p:spPr>
      </p:pic>
    </p:spTree>
    <p:extLst>
      <p:ext uri="{BB962C8B-B14F-4D97-AF65-F5344CB8AC3E}">
        <p14:creationId xmlns:p14="http://schemas.microsoft.com/office/powerpoint/2010/main" val="449638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0391"/>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rPr>
              <a:t>   Technology Stack used in Development</a:t>
            </a:r>
            <a:endParaRPr lang="en-US" sz="4374" dirty="0"/>
          </a:p>
        </p:txBody>
      </p:sp>
      <p:sp>
        <p:nvSpPr>
          <p:cNvPr id="5" name="Shape 2"/>
          <p:cNvSpPr/>
          <p:nvPr/>
        </p:nvSpPr>
        <p:spPr>
          <a:xfrm>
            <a:off x="2348389" y="2566868"/>
            <a:ext cx="4855726" cy="2006203"/>
          </a:xfrm>
          <a:prstGeom prst="roundRect">
            <a:avLst>
              <a:gd name="adj" fmla="val 4984"/>
            </a:avLst>
          </a:prstGeom>
          <a:solidFill>
            <a:srgbClr val="F0D4F7"/>
          </a:solidFill>
          <a:ln w="7620">
            <a:solidFill>
              <a:srgbClr val="D6BADD"/>
            </a:solidFill>
            <a:prstDash val="solid"/>
          </a:ln>
        </p:spPr>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rPr>
              <a:t>Front-End</a:t>
            </a:r>
            <a:endParaRPr lang="en-US" sz="2187" dirty="0"/>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r>
              <a:rPr lang="en-US" sz="2000" kern="0" spc="-35" dirty="0">
                <a:solidFill>
                  <a:srgbClr val="272525"/>
                </a:solidFill>
                <a:latin typeface="Source Sans Pro" pitchFamily="34" charset="0"/>
                <a:ea typeface="Source Sans Pro" pitchFamily="34" charset="-122"/>
              </a:rPr>
              <a:t>HTML</a:t>
            </a:r>
          </a:p>
          <a:p>
            <a:pPr marL="0" indent="0">
              <a:lnSpc>
                <a:spcPts val="2799"/>
              </a:lnSpc>
              <a:buNone/>
            </a:pPr>
            <a:r>
              <a:rPr lang="en-US" sz="2000" kern="0" spc="-35" dirty="0">
                <a:solidFill>
                  <a:srgbClr val="272525"/>
                </a:solidFill>
                <a:latin typeface="Source Sans Pro" pitchFamily="34" charset="0"/>
                <a:ea typeface="Source Sans Pro" pitchFamily="34" charset="-122"/>
              </a:rPr>
              <a:t>CSS</a:t>
            </a:r>
          </a:p>
          <a:p>
            <a:pPr marL="0" indent="0">
              <a:lnSpc>
                <a:spcPts val="2799"/>
              </a:lnSpc>
              <a:buNone/>
            </a:pPr>
            <a:r>
              <a:rPr lang="en-US" sz="2000" kern="0" spc="-35" dirty="0">
                <a:solidFill>
                  <a:srgbClr val="272525"/>
                </a:solidFill>
                <a:latin typeface="Source Sans Pro" pitchFamily="34" charset="0"/>
                <a:ea typeface="Source Sans Pro" pitchFamily="34" charset="-122"/>
              </a:rPr>
              <a:t>JavaScript</a:t>
            </a:r>
            <a:endParaRPr lang="en-US" sz="2000" dirty="0"/>
          </a:p>
        </p:txBody>
      </p:sp>
      <p:sp>
        <p:nvSpPr>
          <p:cNvPr id="8" name="Shape 5"/>
          <p:cNvSpPr/>
          <p:nvPr/>
        </p:nvSpPr>
        <p:spPr>
          <a:xfrm>
            <a:off x="7426285" y="2566868"/>
            <a:ext cx="4855726" cy="2006203"/>
          </a:xfrm>
          <a:prstGeom prst="roundRect">
            <a:avLst>
              <a:gd name="adj" fmla="val 4984"/>
            </a:avLst>
          </a:prstGeom>
          <a:solidFill>
            <a:srgbClr val="F0D4F7"/>
          </a:solidFill>
          <a:ln w="7620">
            <a:solidFill>
              <a:srgbClr val="D6BADD"/>
            </a:solidFill>
            <a:prstDash val="solid"/>
          </a:ln>
        </p:spPr>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rPr>
              <a:t>Back-End</a:t>
            </a: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r>
              <a:rPr lang="en-US" sz="2400" dirty="0"/>
              <a:t>Node.js</a:t>
            </a:r>
          </a:p>
          <a:p>
            <a:pPr marL="0" indent="0">
              <a:lnSpc>
                <a:spcPts val="2799"/>
              </a:lnSpc>
              <a:buNone/>
            </a:pPr>
            <a:r>
              <a:rPr lang="en-US" sz="2400" dirty="0"/>
              <a:t>Express.js</a:t>
            </a:r>
          </a:p>
        </p:txBody>
      </p:sp>
      <p:sp>
        <p:nvSpPr>
          <p:cNvPr id="11" name="Shape 8"/>
          <p:cNvSpPr/>
          <p:nvPr/>
        </p:nvSpPr>
        <p:spPr>
          <a:xfrm>
            <a:off x="2348389" y="4795242"/>
            <a:ext cx="4855726" cy="2006203"/>
          </a:xfrm>
          <a:prstGeom prst="roundRect">
            <a:avLst>
              <a:gd name="adj" fmla="val 4984"/>
            </a:avLst>
          </a:prstGeom>
          <a:solidFill>
            <a:srgbClr val="F0D4F7"/>
          </a:solidFill>
          <a:ln w="7620">
            <a:solidFill>
              <a:srgbClr val="D6BADD"/>
            </a:solidFill>
            <a:prstDash val="solid"/>
          </a:ln>
        </p:spPr>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rPr>
              <a:t>Data Base</a:t>
            </a: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r>
              <a:rPr lang="en-US" sz="2000" dirty="0"/>
              <a:t>Mongo DB</a:t>
            </a:r>
          </a:p>
        </p:txBody>
      </p:sp>
      <p:sp>
        <p:nvSpPr>
          <p:cNvPr id="14" name="Shape 11"/>
          <p:cNvSpPr/>
          <p:nvPr/>
        </p:nvSpPr>
        <p:spPr>
          <a:xfrm>
            <a:off x="7426285" y="4795242"/>
            <a:ext cx="4855726" cy="2006203"/>
          </a:xfrm>
          <a:prstGeom prst="roundRect">
            <a:avLst>
              <a:gd name="adj" fmla="val 4984"/>
            </a:avLst>
          </a:prstGeom>
          <a:solidFill>
            <a:srgbClr val="F0D4F7"/>
          </a:solidFill>
          <a:ln w="7620">
            <a:solidFill>
              <a:srgbClr val="D6BADD"/>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API</a:t>
            </a: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r>
              <a:rPr lang="en-US" sz="2000" dirty="0"/>
              <a:t>API of Chat GPT </a:t>
            </a:r>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extLst>
      <p:ext uri="{BB962C8B-B14F-4D97-AF65-F5344CB8AC3E}">
        <p14:creationId xmlns:p14="http://schemas.microsoft.com/office/powerpoint/2010/main" val="2231061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01453"/>
            <a:ext cx="7477601" cy="1916430"/>
          </a:xfrm>
          <a:prstGeom prst="rect">
            <a:avLst/>
          </a:prstGeom>
          <a:noFill/>
          <a:ln/>
        </p:spPr>
        <p:txBody>
          <a:bodyPr wrap="square" rtlCol="0" anchor="t"/>
          <a:lstStyle/>
          <a:p>
            <a:pPr marL="0" indent="0">
              <a:lnSpc>
                <a:spcPts val="7545"/>
              </a:lnSpc>
              <a:buNone/>
            </a:pPr>
            <a:r>
              <a:rPr lang="en-US" sz="6036" b="1" kern="0" spc="-35" dirty="0">
                <a:solidFill>
                  <a:srgbClr val="000000"/>
                </a:solidFill>
                <a:latin typeface="adonis-web" pitchFamily="34" charset="0"/>
                <a:ea typeface="adonis-web" pitchFamily="34" charset="-122"/>
                <a:cs typeface="adonis-web" pitchFamily="34" charset="-120"/>
              </a:rPr>
              <a:t>Conclusion and Future Scope</a:t>
            </a:r>
            <a:endParaRPr lang="en-US" sz="6036" dirty="0"/>
          </a:p>
        </p:txBody>
      </p:sp>
      <p:sp>
        <p:nvSpPr>
          <p:cNvPr id="6" name="Text 2"/>
          <p:cNvSpPr/>
          <p:nvPr/>
        </p:nvSpPr>
        <p:spPr>
          <a:xfrm>
            <a:off x="833199" y="4351139"/>
            <a:ext cx="7477601"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As we've explored, AI-driven personalized online learning pathways offer a powerful solution to help individuals navigate and master technical fields like web development, data science, and machine learning. Moving forward, we're excited to continue enhancing the platform's adaptive algorithms and community features to provide an even more tailored and engaging learning experience.</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1173"/>
            <a:ext cx="14630400" cy="8229600"/>
          </a:xfrm>
          <a:prstGeom prst="rect">
            <a:avLst/>
          </a:prstGeom>
        </p:spPr>
      </p:pic>
      <p:sp>
        <p:nvSpPr>
          <p:cNvPr id="5" name="Text 1"/>
          <p:cNvSpPr/>
          <p:nvPr/>
        </p:nvSpPr>
        <p:spPr>
          <a:xfrm>
            <a:off x="4925291" y="3635692"/>
            <a:ext cx="4239490" cy="958215"/>
          </a:xfrm>
          <a:prstGeom prst="rect">
            <a:avLst/>
          </a:prstGeom>
          <a:noFill/>
          <a:ln/>
        </p:spPr>
        <p:txBody>
          <a:bodyPr wrap="square" rtlCol="0" anchor="t"/>
          <a:lstStyle/>
          <a:p>
            <a:pPr marL="0" indent="0">
              <a:lnSpc>
                <a:spcPts val="7545"/>
              </a:lnSpc>
              <a:buNone/>
            </a:pPr>
            <a:r>
              <a:rPr lang="en-US" sz="7200" b="1" kern="0" spc="-35">
                <a:solidFill>
                  <a:srgbClr val="000000"/>
                </a:solidFill>
                <a:latin typeface="adonis-web" pitchFamily="34" charset="0"/>
                <a:ea typeface="adonis-web" pitchFamily="34" charset="-122"/>
              </a:rPr>
              <a:t>Thank</a:t>
            </a:r>
            <a:r>
              <a:rPr lang="en-US" sz="6036" b="1" kern="0" spc="-35">
                <a:solidFill>
                  <a:srgbClr val="000000"/>
                </a:solidFill>
                <a:latin typeface="adonis-web" pitchFamily="34" charset="0"/>
                <a:ea typeface="adonis-web" pitchFamily="34" charset="-122"/>
              </a:rPr>
              <a:t> You</a:t>
            </a:r>
            <a:endParaRPr lang="en-US" sz="6036" dirty="0"/>
          </a:p>
        </p:txBody>
      </p:sp>
      <p:sp>
        <p:nvSpPr>
          <p:cNvPr id="6" name="Text 2"/>
          <p:cNvSpPr/>
          <p:nvPr/>
        </p:nvSpPr>
        <p:spPr>
          <a:xfrm>
            <a:off x="833199" y="4351139"/>
            <a:ext cx="7477601" cy="1777008"/>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3540154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348389" y="903208"/>
            <a:ext cx="9933503" cy="1388745"/>
          </a:xfrm>
          <a:prstGeom prst="rect">
            <a:avLst/>
          </a:prstGeom>
          <a:noFill/>
          <a:ln/>
        </p:spPr>
        <p:txBody>
          <a:bodyPr wrap="squar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Personalized Learning for Technical Fields</a:t>
            </a:r>
            <a:endParaRPr lang="en-US" sz="4374" dirty="0"/>
          </a:p>
        </p:txBody>
      </p:sp>
      <p:sp>
        <p:nvSpPr>
          <p:cNvPr id="5" name="Shape 2"/>
          <p:cNvSpPr/>
          <p:nvPr/>
        </p:nvSpPr>
        <p:spPr>
          <a:xfrm>
            <a:off x="2348389" y="2736294"/>
            <a:ext cx="4855726" cy="2006203"/>
          </a:xfrm>
          <a:prstGeom prst="roundRect">
            <a:avLst>
              <a:gd name="adj" fmla="val 4984"/>
            </a:avLst>
          </a:prstGeom>
          <a:solidFill>
            <a:srgbClr val="F0D4F7"/>
          </a:solidFill>
          <a:ln w="7620">
            <a:solidFill>
              <a:srgbClr val="D6BADD"/>
            </a:solidFill>
            <a:prstDash val="solid"/>
          </a:ln>
        </p:spPr>
      </p:sp>
      <p:sp>
        <p:nvSpPr>
          <p:cNvPr id="6" name="Text 3"/>
          <p:cNvSpPr/>
          <p:nvPr/>
        </p:nvSpPr>
        <p:spPr>
          <a:xfrm>
            <a:off x="2578179" y="2966085"/>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Tailored Paths</a:t>
            </a:r>
            <a:endParaRPr lang="en-US" sz="2187" dirty="0"/>
          </a:p>
        </p:txBody>
      </p:sp>
      <p:sp>
        <p:nvSpPr>
          <p:cNvPr id="7" name="Text 4"/>
          <p:cNvSpPr/>
          <p:nvPr/>
        </p:nvSpPr>
        <p:spPr>
          <a:xfrm>
            <a:off x="2578179" y="3446502"/>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Personalized learning roadmaps guide individuals through the key concepts and skills needed to master specific technical disciplines.</a:t>
            </a:r>
            <a:endParaRPr lang="en-US" sz="1750" dirty="0"/>
          </a:p>
        </p:txBody>
      </p:sp>
      <p:sp>
        <p:nvSpPr>
          <p:cNvPr id="8" name="Shape 5"/>
          <p:cNvSpPr/>
          <p:nvPr/>
        </p:nvSpPr>
        <p:spPr>
          <a:xfrm>
            <a:off x="7426285" y="2736294"/>
            <a:ext cx="4855726" cy="2006203"/>
          </a:xfrm>
          <a:prstGeom prst="roundRect">
            <a:avLst>
              <a:gd name="adj" fmla="val 4984"/>
            </a:avLst>
          </a:prstGeom>
          <a:solidFill>
            <a:srgbClr val="F0D4F7"/>
          </a:solidFill>
          <a:ln w="7620">
            <a:solidFill>
              <a:srgbClr val="D6BADD"/>
            </a:solidFill>
            <a:prstDash val="solid"/>
          </a:ln>
        </p:spPr>
      </p:sp>
      <p:sp>
        <p:nvSpPr>
          <p:cNvPr id="9" name="Text 6"/>
          <p:cNvSpPr/>
          <p:nvPr/>
        </p:nvSpPr>
        <p:spPr>
          <a:xfrm>
            <a:off x="7656076" y="2966085"/>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Adaptive Curriculums</a:t>
            </a:r>
            <a:endParaRPr lang="en-US" sz="2187" dirty="0"/>
          </a:p>
        </p:txBody>
      </p:sp>
      <p:sp>
        <p:nvSpPr>
          <p:cNvPr id="10" name="Text 7"/>
          <p:cNvSpPr/>
          <p:nvPr/>
        </p:nvSpPr>
        <p:spPr>
          <a:xfrm>
            <a:off x="7656076" y="3446502"/>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Based on skill assessments, the platform adjusts the learning content and pace to match each user's unique needs and goals.</a:t>
            </a:r>
            <a:endParaRPr lang="en-US" sz="1750" dirty="0"/>
          </a:p>
        </p:txBody>
      </p:sp>
      <p:sp>
        <p:nvSpPr>
          <p:cNvPr id="11" name="Shape 8"/>
          <p:cNvSpPr/>
          <p:nvPr/>
        </p:nvSpPr>
        <p:spPr>
          <a:xfrm>
            <a:off x="2348389" y="4964668"/>
            <a:ext cx="4855726" cy="2361605"/>
          </a:xfrm>
          <a:prstGeom prst="roundRect">
            <a:avLst>
              <a:gd name="adj" fmla="val 4234"/>
            </a:avLst>
          </a:prstGeom>
          <a:solidFill>
            <a:srgbClr val="F0D4F7"/>
          </a:solidFill>
          <a:ln w="7620">
            <a:solidFill>
              <a:srgbClr val="D6BADD"/>
            </a:solidFill>
            <a:prstDash val="solid"/>
          </a:ln>
        </p:spPr>
      </p:sp>
      <p:sp>
        <p:nvSpPr>
          <p:cNvPr id="12" name="Text 9"/>
          <p:cNvSpPr/>
          <p:nvPr/>
        </p:nvSpPr>
        <p:spPr>
          <a:xfrm>
            <a:off x="2578179" y="51944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Skill Development</a:t>
            </a:r>
            <a:endParaRPr lang="en-US" sz="2187" dirty="0"/>
          </a:p>
        </p:txBody>
      </p:sp>
      <p:sp>
        <p:nvSpPr>
          <p:cNvPr id="13" name="Text 10"/>
          <p:cNvSpPr/>
          <p:nvPr/>
        </p:nvSpPr>
        <p:spPr>
          <a:xfrm>
            <a:off x="2578179" y="5674876"/>
            <a:ext cx="4396145"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Roadmaps outline a progressive sequence of courses, projects, and resources to methodically build core competencies in areas like web dev, data science, and more.</a:t>
            </a:r>
            <a:endParaRPr lang="en-US" sz="1750" dirty="0"/>
          </a:p>
        </p:txBody>
      </p:sp>
      <p:sp>
        <p:nvSpPr>
          <p:cNvPr id="14" name="Shape 11"/>
          <p:cNvSpPr/>
          <p:nvPr/>
        </p:nvSpPr>
        <p:spPr>
          <a:xfrm>
            <a:off x="7426285" y="4964668"/>
            <a:ext cx="4855726" cy="2361605"/>
          </a:xfrm>
          <a:prstGeom prst="roundRect">
            <a:avLst>
              <a:gd name="adj" fmla="val 4234"/>
            </a:avLst>
          </a:prstGeom>
          <a:solidFill>
            <a:srgbClr val="F0D4F7"/>
          </a:solidFill>
          <a:ln w="7620">
            <a:solidFill>
              <a:srgbClr val="D6BADD"/>
            </a:solidFill>
            <a:prstDash val="solid"/>
          </a:ln>
        </p:spPr>
      </p:sp>
      <p:sp>
        <p:nvSpPr>
          <p:cNvPr id="15" name="Text 12"/>
          <p:cNvSpPr/>
          <p:nvPr/>
        </p:nvSpPr>
        <p:spPr>
          <a:xfrm>
            <a:off x="7656076" y="51944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Flexible Exploration</a:t>
            </a:r>
            <a:endParaRPr lang="en-US" sz="2187" dirty="0"/>
          </a:p>
        </p:txBody>
      </p:sp>
      <p:sp>
        <p:nvSpPr>
          <p:cNvPr id="16" name="Text 13"/>
          <p:cNvSpPr/>
          <p:nvPr/>
        </p:nvSpPr>
        <p:spPr>
          <a:xfrm>
            <a:off x="7656076" y="5674876"/>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Users can explore different technical tracks, customize their learning journey, and discover interdisciplinary connections between fields.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p:cNvPicPr>
            <a:picLocks noChangeAspect="1"/>
          </p:cNvPicPr>
          <p:nvPr/>
        </p:nvPicPr>
        <p:blipFill>
          <a:blip r:embed="rId4">
            <a:extLst>
              <a:ext uri="{837473B0-CC2E-450A-ABE3-18F120FF3D39}">
                <a1611:picAttrSrcUrl xmlns:a1611="http://schemas.microsoft.com/office/drawing/2016/11/main" r:id="rId5"/>
              </a:ext>
            </a:extLst>
          </a:blip>
          <a:srcRect/>
          <a:stretch/>
        </p:blipFill>
        <p:spPr>
          <a:xfrm>
            <a:off x="9144000" y="0"/>
            <a:ext cx="5486400" cy="8229600"/>
          </a:xfrm>
          <a:prstGeom prst="rect">
            <a:avLst/>
          </a:prstGeom>
        </p:spPr>
      </p:pic>
      <p:sp>
        <p:nvSpPr>
          <p:cNvPr id="5" name="Text 1"/>
          <p:cNvSpPr/>
          <p:nvPr/>
        </p:nvSpPr>
        <p:spPr>
          <a:xfrm>
            <a:off x="833199" y="2062639"/>
            <a:ext cx="7477601" cy="1388745"/>
          </a:xfrm>
          <a:prstGeom prst="rect">
            <a:avLst/>
          </a:prstGeom>
          <a:noFill/>
          <a:ln/>
        </p:spPr>
        <p:txBody>
          <a:bodyPr wrap="squar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Web Development Learning Pathway</a:t>
            </a:r>
            <a:endParaRPr lang="en-US" sz="4374" dirty="0"/>
          </a:p>
        </p:txBody>
      </p:sp>
      <p:sp>
        <p:nvSpPr>
          <p:cNvPr id="6" name="Text 2"/>
          <p:cNvSpPr/>
          <p:nvPr/>
        </p:nvSpPr>
        <p:spPr>
          <a:xfrm>
            <a:off x="833199" y="3784640"/>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Embark on a comprehensive web development learning journey tailored to your needs. Explore a curated curriculum that covers essential skills, from HTML and CSS to advanced JavaScript and modern frameworks.</a:t>
            </a:r>
            <a:endParaRPr lang="en-US" sz="1750" dirty="0"/>
          </a:p>
        </p:txBody>
      </p:sp>
      <p:sp>
        <p:nvSpPr>
          <p:cNvPr id="7" name="Text 3"/>
          <p:cNvSpPr/>
          <p:nvPr/>
        </p:nvSpPr>
        <p:spPr>
          <a:xfrm>
            <a:off x="833199" y="5100757"/>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Our adaptive learning algorithms will guide you through personalized milestones, ensuring you master the fundamentals and stay motivated on your path to becoming a skilled web developer.</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201" y="1640963"/>
            <a:ext cx="5359782" cy="1388745"/>
          </a:xfrm>
          <a:prstGeom prst="rect">
            <a:avLst/>
          </a:prstGeom>
          <a:noFill/>
          <a:ln/>
        </p:spPr>
        <p:txBody>
          <a:bodyPr wrap="squar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Data Structures and Algorithms Learning Pathway</a:t>
            </a:r>
            <a:endParaRPr lang="en-US" sz="4374" dirty="0"/>
          </a:p>
        </p:txBody>
      </p:sp>
      <p:sp>
        <p:nvSpPr>
          <p:cNvPr id="6" name="Text 2"/>
          <p:cNvSpPr/>
          <p:nvPr/>
        </p:nvSpPr>
        <p:spPr>
          <a:xfrm>
            <a:off x="1188601" y="3998476"/>
            <a:ext cx="7122200"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kern="0" spc="-35" dirty="0">
                <a:solidFill>
                  <a:srgbClr val="272525"/>
                </a:solidFill>
                <a:latin typeface="Source Sans Pro" pitchFamily="34" charset="0"/>
                <a:ea typeface="Source Sans Pro" pitchFamily="34" charset="-122"/>
                <a:cs typeface="Source Sans Pro" pitchFamily="34" charset="-120"/>
              </a:rPr>
              <a:t>Mastering Fundamental Data Structures: </a:t>
            </a:r>
            <a:r>
              <a:rPr lang="en-US" sz="1750" b="1" kern="0" spc="-35" dirty="0">
                <a:solidFill>
                  <a:srgbClr val="272525"/>
                </a:solidFill>
                <a:latin typeface="Source Sans Pro" pitchFamily="34" charset="0"/>
                <a:ea typeface="Source Sans Pro" pitchFamily="34" charset="-122"/>
                <a:cs typeface="Source Sans Pro" pitchFamily="34" charset="-120"/>
              </a:rPr>
              <a:t>Arrays</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Linked Lists</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Stacks</a:t>
            </a:r>
            <a:r>
              <a:rPr lang="en-US" sz="1750" kern="0" spc="-35" dirty="0">
                <a:solidFill>
                  <a:srgbClr val="272525"/>
                </a:solidFill>
                <a:latin typeface="Source Sans Pro" pitchFamily="34" charset="0"/>
                <a:ea typeface="Source Sans Pro" pitchFamily="34" charset="-122"/>
                <a:cs typeface="Source Sans Pro" pitchFamily="34" charset="-120"/>
              </a:rPr>
              <a:t>, and </a:t>
            </a:r>
            <a:r>
              <a:rPr lang="en-US" sz="1750" b="1" kern="0" spc="-35" dirty="0">
                <a:solidFill>
                  <a:srgbClr val="272525"/>
                </a:solidFill>
                <a:latin typeface="Source Sans Pro" pitchFamily="34" charset="0"/>
                <a:ea typeface="Source Sans Pro" pitchFamily="34" charset="-122"/>
                <a:cs typeface="Source Sans Pro" pitchFamily="34" charset="-120"/>
              </a:rPr>
              <a:t>Queues</a:t>
            </a:r>
            <a:endParaRPr lang="en-US" sz="1750" dirty="0"/>
          </a:p>
        </p:txBody>
      </p:sp>
      <p:sp>
        <p:nvSpPr>
          <p:cNvPr id="7" name="Text 3"/>
          <p:cNvSpPr/>
          <p:nvPr/>
        </p:nvSpPr>
        <p:spPr>
          <a:xfrm>
            <a:off x="1188601" y="4798100"/>
            <a:ext cx="7122200"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kern="0" spc="-35" dirty="0">
                <a:solidFill>
                  <a:srgbClr val="272525"/>
                </a:solidFill>
                <a:latin typeface="Source Sans Pro" pitchFamily="34" charset="0"/>
                <a:ea typeface="Source Sans Pro" pitchFamily="34" charset="-122"/>
                <a:cs typeface="Source Sans Pro" pitchFamily="34" charset="-120"/>
              </a:rPr>
              <a:t>Exploring Advanced Data Structures: </a:t>
            </a:r>
            <a:r>
              <a:rPr lang="en-US" sz="1750" b="1" kern="0" spc="-35" dirty="0">
                <a:solidFill>
                  <a:srgbClr val="272525"/>
                </a:solidFill>
                <a:latin typeface="Source Sans Pro" pitchFamily="34" charset="0"/>
                <a:ea typeface="Source Sans Pro" pitchFamily="34" charset="-122"/>
                <a:cs typeface="Source Sans Pro" pitchFamily="34" charset="-120"/>
              </a:rPr>
              <a:t>Trees</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Graphs</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Heaps</a:t>
            </a:r>
            <a:r>
              <a:rPr lang="en-US" sz="1750" kern="0" spc="-35" dirty="0">
                <a:solidFill>
                  <a:srgbClr val="272525"/>
                </a:solidFill>
                <a:latin typeface="Source Sans Pro" pitchFamily="34" charset="0"/>
                <a:ea typeface="Source Sans Pro" pitchFamily="34" charset="-122"/>
                <a:cs typeface="Source Sans Pro" pitchFamily="34" charset="-120"/>
              </a:rPr>
              <a:t>, and </a:t>
            </a:r>
            <a:r>
              <a:rPr lang="en-US" sz="1750" b="1" kern="0" spc="-35" dirty="0">
                <a:solidFill>
                  <a:srgbClr val="272525"/>
                </a:solidFill>
                <a:latin typeface="Source Sans Pro" pitchFamily="34" charset="0"/>
                <a:ea typeface="Source Sans Pro" pitchFamily="34" charset="-122"/>
                <a:cs typeface="Source Sans Pro" pitchFamily="34" charset="-120"/>
              </a:rPr>
              <a:t>Hash Tables</a:t>
            </a:r>
            <a:endParaRPr lang="en-US" sz="1750" dirty="0"/>
          </a:p>
        </p:txBody>
      </p:sp>
      <p:sp>
        <p:nvSpPr>
          <p:cNvPr id="8" name="Text 4"/>
          <p:cNvSpPr/>
          <p:nvPr/>
        </p:nvSpPr>
        <p:spPr>
          <a:xfrm>
            <a:off x="1188601" y="5242322"/>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kern="0" spc="-35" dirty="0">
                <a:solidFill>
                  <a:srgbClr val="272525"/>
                </a:solidFill>
                <a:latin typeface="Source Sans Pro" pitchFamily="34" charset="0"/>
                <a:ea typeface="Source Sans Pro" pitchFamily="34" charset="-122"/>
                <a:cs typeface="Source Sans Pro" pitchFamily="34" charset="-120"/>
              </a:rPr>
              <a:t>Diving into Algorithmic Techniques: </a:t>
            </a:r>
            <a:r>
              <a:rPr lang="en-US" sz="1750" b="1" kern="0" spc="-35" dirty="0">
                <a:solidFill>
                  <a:srgbClr val="272525"/>
                </a:solidFill>
                <a:latin typeface="Source Sans Pro" pitchFamily="34" charset="0"/>
                <a:ea typeface="Source Sans Pro" pitchFamily="34" charset="-122"/>
                <a:cs typeface="Source Sans Pro" pitchFamily="34" charset="-120"/>
              </a:rPr>
              <a:t>Recursion</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Divide-and-Conquer</a:t>
            </a:r>
            <a:r>
              <a:rPr lang="en-US" sz="1750" kern="0" spc="-35" dirty="0">
                <a:solidFill>
                  <a:srgbClr val="272525"/>
                </a:solidFill>
                <a:latin typeface="Source Sans Pro" pitchFamily="34" charset="0"/>
                <a:ea typeface="Source Sans Pro" pitchFamily="34" charset="-122"/>
                <a:cs typeface="Source Sans Pro" pitchFamily="34" charset="-120"/>
              </a:rPr>
              <a:t>, </a:t>
            </a:r>
            <a:r>
              <a:rPr lang="en-US" sz="1750" b="1" kern="0" spc="-35" dirty="0">
                <a:solidFill>
                  <a:srgbClr val="272525"/>
                </a:solidFill>
                <a:latin typeface="Source Sans Pro" pitchFamily="34" charset="0"/>
                <a:ea typeface="Source Sans Pro" pitchFamily="34" charset="-122"/>
                <a:cs typeface="Source Sans Pro" pitchFamily="34" charset="-120"/>
              </a:rPr>
              <a:t>Greedy Algorithms</a:t>
            </a:r>
            <a:r>
              <a:rPr lang="en-US" sz="1750" kern="0" spc="-35" dirty="0">
                <a:solidFill>
                  <a:srgbClr val="272525"/>
                </a:solidFill>
                <a:latin typeface="Source Sans Pro" pitchFamily="34" charset="0"/>
                <a:ea typeface="Source Sans Pro" pitchFamily="34" charset="-122"/>
                <a:cs typeface="Source Sans Pro" pitchFamily="34" charset="-120"/>
              </a:rPr>
              <a:t>, and Dynamic Programming</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747713"/>
            <a:ext cx="8665845"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AI Learning Pathway</a:t>
            </a:r>
            <a:endParaRPr lang="en-US" sz="4374" dirty="0"/>
          </a:p>
        </p:txBody>
      </p:sp>
      <p:sp>
        <p:nvSpPr>
          <p:cNvPr id="6" name="Shape 2"/>
          <p:cNvSpPr/>
          <p:nvPr/>
        </p:nvSpPr>
        <p:spPr>
          <a:xfrm>
            <a:off x="1144310" y="1775341"/>
            <a:ext cx="44410" cy="5706427"/>
          </a:xfrm>
          <a:prstGeom prst="roundRect">
            <a:avLst>
              <a:gd name="adj" fmla="val 225151"/>
            </a:avLst>
          </a:prstGeom>
          <a:solidFill>
            <a:srgbClr val="D6BADD"/>
          </a:solidFill>
          <a:ln/>
        </p:spPr>
      </p:sp>
      <p:sp>
        <p:nvSpPr>
          <p:cNvPr id="7" name="Shape 3"/>
          <p:cNvSpPr/>
          <p:nvPr/>
        </p:nvSpPr>
        <p:spPr>
          <a:xfrm>
            <a:off x="1416427" y="2176641"/>
            <a:ext cx="777597" cy="44410"/>
          </a:xfrm>
          <a:prstGeom prst="roundRect">
            <a:avLst>
              <a:gd name="adj" fmla="val 225151"/>
            </a:avLst>
          </a:prstGeom>
          <a:solidFill>
            <a:srgbClr val="D6BADD"/>
          </a:solidFill>
          <a:ln/>
        </p:spPr>
      </p:sp>
      <p:sp>
        <p:nvSpPr>
          <p:cNvPr id="8" name="Shape 4"/>
          <p:cNvSpPr/>
          <p:nvPr/>
        </p:nvSpPr>
        <p:spPr>
          <a:xfrm>
            <a:off x="916484" y="1948934"/>
            <a:ext cx="499943" cy="499943"/>
          </a:xfrm>
          <a:prstGeom prst="roundRect">
            <a:avLst>
              <a:gd name="adj" fmla="val 20000"/>
            </a:avLst>
          </a:prstGeom>
          <a:solidFill>
            <a:srgbClr val="F0D4F7"/>
          </a:solidFill>
          <a:ln w="7620">
            <a:solidFill>
              <a:srgbClr val="D6BADD"/>
            </a:solidFill>
            <a:prstDash val="solid"/>
          </a:ln>
        </p:spPr>
      </p:sp>
      <p:sp>
        <p:nvSpPr>
          <p:cNvPr id="9" name="Text 5"/>
          <p:cNvSpPr/>
          <p:nvPr/>
        </p:nvSpPr>
        <p:spPr>
          <a:xfrm>
            <a:off x="1073765" y="1990606"/>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6"/>
          <p:cNvSpPr/>
          <p:nvPr/>
        </p:nvSpPr>
        <p:spPr>
          <a:xfrm>
            <a:off x="2388513" y="1997512"/>
            <a:ext cx="3882152"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Foundations </a:t>
            </a:r>
            <a:r>
              <a:rPr lang="en-US" sz="2187" b="1" kern="0" spc="-35">
                <a:solidFill>
                  <a:srgbClr val="272525"/>
                </a:solidFill>
                <a:latin typeface="adonis-web" pitchFamily="34" charset="0"/>
                <a:ea typeface="adonis-web" pitchFamily="34" charset="-122"/>
                <a:cs typeface="adonis-web" pitchFamily="34" charset="-120"/>
              </a:rPr>
              <a:t>of AI</a:t>
            </a:r>
            <a:endParaRPr lang="en-US" sz="2187" dirty="0"/>
          </a:p>
        </p:txBody>
      </p:sp>
      <p:sp>
        <p:nvSpPr>
          <p:cNvPr id="11" name="Text 7"/>
          <p:cNvSpPr/>
          <p:nvPr/>
        </p:nvSpPr>
        <p:spPr>
          <a:xfrm>
            <a:off x="2388513" y="2477929"/>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Understand core concepts like supervised, unsupervised, and reinforcement learning. Master mathematical foundations in linear algebra, calculus, and probability.</a:t>
            </a:r>
            <a:endParaRPr lang="en-US" sz="1750" dirty="0"/>
          </a:p>
        </p:txBody>
      </p:sp>
      <p:sp>
        <p:nvSpPr>
          <p:cNvPr id="12" name="Shape 8"/>
          <p:cNvSpPr/>
          <p:nvPr/>
        </p:nvSpPr>
        <p:spPr>
          <a:xfrm>
            <a:off x="1416427" y="4034373"/>
            <a:ext cx="777597" cy="44410"/>
          </a:xfrm>
          <a:prstGeom prst="roundRect">
            <a:avLst>
              <a:gd name="adj" fmla="val 225151"/>
            </a:avLst>
          </a:prstGeom>
          <a:solidFill>
            <a:srgbClr val="D6BADD"/>
          </a:solidFill>
          <a:ln/>
        </p:spPr>
      </p:sp>
      <p:sp>
        <p:nvSpPr>
          <p:cNvPr id="13" name="Shape 9"/>
          <p:cNvSpPr/>
          <p:nvPr/>
        </p:nvSpPr>
        <p:spPr>
          <a:xfrm>
            <a:off x="916484" y="3806666"/>
            <a:ext cx="499943" cy="499943"/>
          </a:xfrm>
          <a:prstGeom prst="roundRect">
            <a:avLst>
              <a:gd name="adj" fmla="val 20000"/>
            </a:avLst>
          </a:prstGeom>
          <a:solidFill>
            <a:srgbClr val="F0D4F7"/>
          </a:solidFill>
          <a:ln w="7620">
            <a:solidFill>
              <a:srgbClr val="D6BADD"/>
            </a:solidFill>
            <a:prstDash val="solid"/>
          </a:ln>
        </p:spPr>
      </p:sp>
      <p:sp>
        <p:nvSpPr>
          <p:cNvPr id="14" name="Text 10"/>
          <p:cNvSpPr/>
          <p:nvPr/>
        </p:nvSpPr>
        <p:spPr>
          <a:xfrm>
            <a:off x="1073765" y="3848338"/>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5" name="Text 11"/>
          <p:cNvSpPr/>
          <p:nvPr/>
        </p:nvSpPr>
        <p:spPr>
          <a:xfrm>
            <a:off x="2388513" y="3855244"/>
            <a:ext cx="315087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Algorithms and Techniques</a:t>
            </a:r>
            <a:endParaRPr lang="en-US" sz="2187" dirty="0"/>
          </a:p>
        </p:txBody>
      </p:sp>
      <p:sp>
        <p:nvSpPr>
          <p:cNvPr id="16" name="Text 12"/>
          <p:cNvSpPr/>
          <p:nvPr/>
        </p:nvSpPr>
        <p:spPr>
          <a:xfrm>
            <a:off x="2388513" y="4335661"/>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Dive into popular ML algorithms like regression, classification, clustering, and deep learning. Learn to implement these in code using libraries like TensorFlow and PyTorch.</a:t>
            </a:r>
            <a:endParaRPr lang="en-US" sz="1750" dirty="0"/>
          </a:p>
        </p:txBody>
      </p:sp>
      <p:sp>
        <p:nvSpPr>
          <p:cNvPr id="17" name="Shape 13"/>
          <p:cNvSpPr/>
          <p:nvPr/>
        </p:nvSpPr>
        <p:spPr>
          <a:xfrm>
            <a:off x="1416427" y="5892105"/>
            <a:ext cx="777597" cy="44410"/>
          </a:xfrm>
          <a:prstGeom prst="roundRect">
            <a:avLst>
              <a:gd name="adj" fmla="val 225151"/>
            </a:avLst>
          </a:prstGeom>
          <a:solidFill>
            <a:srgbClr val="D6BADD"/>
          </a:solidFill>
          <a:ln/>
        </p:spPr>
      </p:sp>
      <p:sp>
        <p:nvSpPr>
          <p:cNvPr id="18" name="Shape 14"/>
          <p:cNvSpPr/>
          <p:nvPr/>
        </p:nvSpPr>
        <p:spPr>
          <a:xfrm>
            <a:off x="916484" y="5664398"/>
            <a:ext cx="499943" cy="499943"/>
          </a:xfrm>
          <a:prstGeom prst="roundRect">
            <a:avLst>
              <a:gd name="adj" fmla="val 20000"/>
            </a:avLst>
          </a:prstGeom>
          <a:solidFill>
            <a:srgbClr val="F0D4F7"/>
          </a:solidFill>
          <a:ln w="7620">
            <a:solidFill>
              <a:srgbClr val="D6BADD"/>
            </a:solidFill>
            <a:prstDash val="solid"/>
          </a:ln>
        </p:spPr>
      </p:sp>
      <p:sp>
        <p:nvSpPr>
          <p:cNvPr id="19" name="Text 15"/>
          <p:cNvSpPr/>
          <p:nvPr/>
        </p:nvSpPr>
        <p:spPr>
          <a:xfrm>
            <a:off x="1073765" y="5706070"/>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20" name="Text 16"/>
          <p:cNvSpPr/>
          <p:nvPr/>
        </p:nvSpPr>
        <p:spPr>
          <a:xfrm>
            <a:off x="2388513" y="5712976"/>
            <a:ext cx="2832378"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Real-World Applications</a:t>
            </a:r>
            <a:endParaRPr lang="en-US" sz="2187" dirty="0"/>
          </a:p>
        </p:txBody>
      </p:sp>
      <p:sp>
        <p:nvSpPr>
          <p:cNvPr id="21" name="Text 17"/>
          <p:cNvSpPr/>
          <p:nvPr/>
        </p:nvSpPr>
        <p:spPr>
          <a:xfrm>
            <a:off x="2388513" y="6193393"/>
            <a:ext cx="7751088"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Apply your ML knowledge to projects in areas like computer vision, natural language processing, and predictive analytics. Build end-to-end ML pipelines to solve complex business problems.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32065"/>
            <a:ext cx="7466648"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Data Science Learning Pathway</a:t>
            </a:r>
            <a:endParaRPr lang="en-US" sz="4374" dirty="0"/>
          </a:p>
        </p:txBody>
      </p:sp>
      <p:sp>
        <p:nvSpPr>
          <p:cNvPr id="6" name="Text 2"/>
          <p:cNvSpPr/>
          <p:nvPr/>
        </p:nvSpPr>
        <p:spPr>
          <a:xfrm>
            <a:off x="833199" y="3259693"/>
            <a:ext cx="7477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Embark on an immersive data science learning journey, mastering essential skills from data exploration and preprocessing to advanced machine learning techniques. Dive into the world of predictive analytics, data visualization, and real-world problem-solving.</a:t>
            </a:r>
            <a:endParaRPr lang="en-US" sz="1750" dirty="0"/>
          </a:p>
        </p:txBody>
      </p:sp>
      <p:sp>
        <p:nvSpPr>
          <p:cNvPr id="7" name="Text 3"/>
          <p:cNvSpPr/>
          <p:nvPr/>
        </p:nvSpPr>
        <p:spPr>
          <a:xfrm>
            <a:off x="833199" y="4931212"/>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Follow a curated curriculum that adapts to your needs, guiding you through foundational concepts, popular tools and libraries, and hands-on projects to build a robust data science portfolio.</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Roadmap and Course Recommendations</a:t>
            </a:r>
            <a:endParaRPr lang="en-US" sz="4374" dirty="0"/>
          </a:p>
        </p:txBody>
      </p:sp>
      <p:sp>
        <p:nvSpPr>
          <p:cNvPr id="5" name="Shape 2"/>
          <p:cNvSpPr/>
          <p:nvPr/>
        </p:nvSpPr>
        <p:spPr>
          <a:xfrm>
            <a:off x="2348389" y="2566868"/>
            <a:ext cx="4855726" cy="2006203"/>
          </a:xfrm>
          <a:prstGeom prst="roundRect">
            <a:avLst>
              <a:gd name="adj" fmla="val 4984"/>
            </a:avLst>
          </a:prstGeom>
          <a:solidFill>
            <a:srgbClr val="F0D4F7"/>
          </a:solidFill>
          <a:ln w="7620">
            <a:solidFill>
              <a:srgbClr val="D6BADD"/>
            </a:solidFill>
            <a:prstDash val="solid"/>
          </a:ln>
        </p:spPr>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Beginner</a:t>
            </a:r>
            <a:endParaRPr lang="en-US" sz="2187" dirty="0"/>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Start your journey with foundational courses in programming, data structures, and web development.</a:t>
            </a:r>
            <a:endParaRPr lang="en-US" sz="1750" dirty="0"/>
          </a:p>
        </p:txBody>
      </p:sp>
      <p:sp>
        <p:nvSpPr>
          <p:cNvPr id="8" name="Shape 5"/>
          <p:cNvSpPr/>
          <p:nvPr/>
        </p:nvSpPr>
        <p:spPr>
          <a:xfrm>
            <a:off x="7426285" y="2566868"/>
            <a:ext cx="4855726" cy="2006203"/>
          </a:xfrm>
          <a:prstGeom prst="roundRect">
            <a:avLst>
              <a:gd name="adj" fmla="val 4984"/>
            </a:avLst>
          </a:prstGeom>
          <a:solidFill>
            <a:srgbClr val="F0D4F7"/>
          </a:solidFill>
          <a:ln w="7620">
            <a:solidFill>
              <a:srgbClr val="D6BADD"/>
            </a:solidFill>
            <a:prstDash val="solid"/>
          </a:ln>
        </p:spPr>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Intermediate</a:t>
            </a: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Expand your skills in machine learning, data science, and advanced algorithms to tackle complex problems.</a:t>
            </a:r>
            <a:endParaRPr lang="en-US" sz="1750" dirty="0"/>
          </a:p>
        </p:txBody>
      </p:sp>
      <p:sp>
        <p:nvSpPr>
          <p:cNvPr id="11" name="Shape 8"/>
          <p:cNvSpPr/>
          <p:nvPr/>
        </p:nvSpPr>
        <p:spPr>
          <a:xfrm>
            <a:off x="2348389" y="4795242"/>
            <a:ext cx="4855726" cy="2006203"/>
          </a:xfrm>
          <a:prstGeom prst="roundRect">
            <a:avLst>
              <a:gd name="adj" fmla="val 4984"/>
            </a:avLst>
          </a:prstGeom>
          <a:solidFill>
            <a:srgbClr val="F0D4F7"/>
          </a:solidFill>
          <a:ln w="7620">
            <a:solidFill>
              <a:srgbClr val="D6BADD"/>
            </a:solidFill>
            <a:prstDash val="solid"/>
          </a:ln>
        </p:spPr>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Advanced</a:t>
            </a: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Dive deep into specialized topics, such as deep learning, cloud computing, and full-stack web development.</a:t>
            </a:r>
            <a:endParaRPr lang="en-US" sz="1750" dirty="0"/>
          </a:p>
        </p:txBody>
      </p:sp>
      <p:sp>
        <p:nvSpPr>
          <p:cNvPr id="14" name="Shape 11"/>
          <p:cNvSpPr/>
          <p:nvPr/>
        </p:nvSpPr>
        <p:spPr>
          <a:xfrm>
            <a:off x="7426285" y="4795242"/>
            <a:ext cx="4855726" cy="2006203"/>
          </a:xfrm>
          <a:prstGeom prst="roundRect">
            <a:avLst>
              <a:gd name="adj" fmla="val 4984"/>
            </a:avLst>
          </a:prstGeom>
          <a:solidFill>
            <a:srgbClr val="F0D4F7"/>
          </a:solidFill>
          <a:ln w="7620">
            <a:solidFill>
              <a:srgbClr val="D6BADD"/>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Personalized</a:t>
            </a: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Receive tailored course recommendations based on your goals, interests, and learning preferences.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4149"/>
            <a:ext cx="14630400" cy="8229600"/>
          </a:xfrm>
          <a:prstGeom prst="rect">
            <a:avLst/>
          </a:prstGeom>
        </p:spPr>
      </p:pic>
      <p:sp>
        <p:nvSpPr>
          <p:cNvPr id="4" name="Text 1"/>
          <p:cNvSpPr/>
          <p:nvPr/>
        </p:nvSpPr>
        <p:spPr>
          <a:xfrm>
            <a:off x="2348389" y="1179784"/>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Chatbot for Q&amp;A</a:t>
            </a:r>
            <a:endParaRPr lang="en-US" sz="4374" dirty="0"/>
          </a:p>
        </p:txBody>
      </p:sp>
      <p:pic>
        <p:nvPicPr>
          <p:cNvPr id="5" name="Image 1" descr="preencoded.png"/>
          <p:cNvPicPr>
            <a:picLocks noChangeAspect="1"/>
          </p:cNvPicPr>
          <p:nvPr/>
        </p:nvPicPr>
        <p:blipFill>
          <a:blip r:embed="rId4"/>
          <a:stretch>
            <a:fillRect/>
          </a:stretch>
        </p:blipFill>
        <p:spPr>
          <a:xfrm>
            <a:off x="2348389" y="2358733"/>
            <a:ext cx="555427" cy="555427"/>
          </a:xfrm>
          <a:prstGeom prst="rect">
            <a:avLst/>
          </a:prstGeom>
        </p:spPr>
      </p:pic>
      <p:sp>
        <p:nvSpPr>
          <p:cNvPr id="6" name="Text 2"/>
          <p:cNvSpPr/>
          <p:nvPr/>
        </p:nvSpPr>
        <p:spPr>
          <a:xfrm>
            <a:off x="2348389" y="3061805"/>
            <a:ext cx="2233374"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Ask Anything</a:t>
            </a:r>
            <a:endParaRPr lang="en-US" sz="2187" dirty="0"/>
          </a:p>
        </p:txBody>
      </p:sp>
      <p:sp>
        <p:nvSpPr>
          <p:cNvPr id="7" name="Text 3"/>
          <p:cNvSpPr/>
          <p:nvPr/>
        </p:nvSpPr>
        <p:spPr>
          <a:xfrm>
            <a:off x="2390477" y="3585537"/>
            <a:ext cx="2233374"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Get instant answers to your questions about web development, data science, and more.</a:t>
            </a:r>
            <a:endParaRPr lang="en-US" sz="1750" dirty="0"/>
          </a:p>
        </p:txBody>
      </p:sp>
      <p:pic>
        <p:nvPicPr>
          <p:cNvPr id="8" name="Image 2" descr="preencoded.png"/>
          <p:cNvPicPr>
            <a:picLocks noChangeAspect="1"/>
          </p:cNvPicPr>
          <p:nvPr/>
        </p:nvPicPr>
        <p:blipFill>
          <a:blip r:embed="rId5"/>
          <a:stretch>
            <a:fillRect/>
          </a:stretch>
        </p:blipFill>
        <p:spPr>
          <a:xfrm>
            <a:off x="6508907" y="2358733"/>
            <a:ext cx="555427" cy="555427"/>
          </a:xfrm>
          <a:prstGeom prst="rect">
            <a:avLst/>
          </a:prstGeom>
        </p:spPr>
      </p:pic>
      <p:sp>
        <p:nvSpPr>
          <p:cNvPr id="9" name="Text 4"/>
          <p:cNvSpPr/>
          <p:nvPr/>
        </p:nvSpPr>
        <p:spPr>
          <a:xfrm>
            <a:off x="5936761" y="3047392"/>
            <a:ext cx="2233493" cy="694373"/>
          </a:xfrm>
          <a:prstGeom prst="rect">
            <a:avLst/>
          </a:prstGeom>
          <a:noFill/>
          <a:ln/>
        </p:spPr>
        <p:txBody>
          <a:bodyPr wrap="squar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Recommended Resources</a:t>
            </a:r>
            <a:endParaRPr lang="en-US" sz="2187" dirty="0"/>
          </a:p>
        </p:txBody>
      </p:sp>
      <p:sp>
        <p:nvSpPr>
          <p:cNvPr id="10" name="Text 5"/>
          <p:cNvSpPr/>
          <p:nvPr/>
        </p:nvSpPr>
        <p:spPr>
          <a:xfrm>
            <a:off x="5787714" y="3808841"/>
            <a:ext cx="2566749"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Receive personalized suggestions for the best courses, books, and learning materials.</a:t>
            </a:r>
            <a:endParaRPr lang="en-US" sz="1750" dirty="0"/>
          </a:p>
        </p:txBody>
      </p:sp>
      <p:sp>
        <p:nvSpPr>
          <p:cNvPr id="12" name="Text 6"/>
          <p:cNvSpPr/>
          <p:nvPr/>
        </p:nvSpPr>
        <p:spPr>
          <a:xfrm>
            <a:off x="7481768" y="3770590"/>
            <a:ext cx="2233374" cy="347186"/>
          </a:xfrm>
          <a:prstGeom prst="rect">
            <a:avLst/>
          </a:prstGeom>
          <a:noFill/>
          <a:ln/>
        </p:spPr>
        <p:txBody>
          <a:bodyPr wrap="none" rtlCol="0" anchor="t"/>
          <a:lstStyle/>
          <a:p>
            <a:pPr marL="0" indent="0" algn="l">
              <a:lnSpc>
                <a:spcPts val="2734"/>
              </a:lnSpc>
              <a:buNone/>
            </a:pPr>
            <a:endParaRPr lang="en-US" sz="2187" dirty="0"/>
          </a:p>
        </p:txBody>
      </p:sp>
      <p:sp>
        <p:nvSpPr>
          <p:cNvPr id="13" name="Text 7"/>
          <p:cNvSpPr/>
          <p:nvPr/>
        </p:nvSpPr>
        <p:spPr>
          <a:xfrm>
            <a:off x="7481768" y="4251008"/>
            <a:ext cx="2233374" cy="1777008"/>
          </a:xfrm>
          <a:prstGeom prst="rect">
            <a:avLst/>
          </a:prstGeom>
          <a:noFill/>
          <a:ln/>
        </p:spPr>
        <p:txBody>
          <a:bodyPr wrap="square" rtlCol="0" anchor="t"/>
          <a:lstStyle/>
          <a:p>
            <a:pPr marL="0" indent="0" algn="l">
              <a:lnSpc>
                <a:spcPts val="2799"/>
              </a:lnSpc>
              <a:buNone/>
            </a:pPr>
            <a:endParaRPr lang="en-US" sz="1750" dirty="0"/>
          </a:p>
        </p:txBody>
      </p:sp>
      <p:pic>
        <p:nvPicPr>
          <p:cNvPr id="14" name="Image 4" descr="preencoded.png"/>
          <p:cNvPicPr>
            <a:picLocks noChangeAspect="1"/>
          </p:cNvPicPr>
          <p:nvPr/>
        </p:nvPicPr>
        <p:blipFill>
          <a:blip r:embed="rId6"/>
          <a:stretch>
            <a:fillRect/>
          </a:stretch>
        </p:blipFill>
        <p:spPr>
          <a:xfrm>
            <a:off x="10291939" y="2358732"/>
            <a:ext cx="555427" cy="555427"/>
          </a:xfrm>
          <a:prstGeom prst="rect">
            <a:avLst/>
          </a:prstGeom>
        </p:spPr>
      </p:pic>
      <p:sp>
        <p:nvSpPr>
          <p:cNvPr id="15" name="Text 8"/>
          <p:cNvSpPr/>
          <p:nvPr/>
        </p:nvSpPr>
        <p:spPr>
          <a:xfrm>
            <a:off x="9911424" y="3076217"/>
            <a:ext cx="2233493" cy="694373"/>
          </a:xfrm>
          <a:prstGeom prst="rect">
            <a:avLst/>
          </a:prstGeom>
          <a:noFill/>
          <a:ln/>
        </p:spPr>
        <p:txBody>
          <a:bodyPr wrap="squar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Personalized Support</a:t>
            </a:r>
            <a:endParaRPr lang="en-US" sz="2187" dirty="0"/>
          </a:p>
        </p:txBody>
      </p:sp>
      <p:sp>
        <p:nvSpPr>
          <p:cNvPr id="16" name="Text 9"/>
          <p:cNvSpPr/>
          <p:nvPr/>
        </p:nvSpPr>
        <p:spPr>
          <a:xfrm>
            <a:off x="9744795" y="3808841"/>
            <a:ext cx="2566750"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Engage with the chatbot for tailored guidance and troubleshooting throughout your learning experience.</a:t>
            </a:r>
            <a:endParaRPr lang="en-US" sz="1750" dirty="0"/>
          </a:p>
        </p:txBody>
      </p:sp>
    </p:spTree>
  </p:cSld>
  <p:clrMapOvr>
    <a:masterClrMapping/>
  </p:clrMapOvr>
  <p:transition spd="slow">
    <p:wheel spokes="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0"/>
            <a:ext cx="14630400" cy="8229600"/>
          </a:xfrm>
          <a:prstGeom prst="rect">
            <a:avLst/>
          </a:prstGeom>
        </p:spPr>
      </p:pic>
      <p:sp>
        <p:nvSpPr>
          <p:cNvPr id="4" name="Text 1"/>
          <p:cNvSpPr/>
          <p:nvPr/>
        </p:nvSpPr>
        <p:spPr>
          <a:xfrm>
            <a:off x="2348389" y="1428155"/>
            <a:ext cx="9487257" cy="694373"/>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578179" y="2796659"/>
            <a:ext cx="2777490" cy="347186"/>
          </a:xfrm>
          <a:prstGeom prst="rect">
            <a:avLst/>
          </a:prstGeom>
          <a:noFill/>
          <a:ln/>
        </p:spPr>
        <p:txBody>
          <a:bodyPr wrap="none" rtlCol="0" anchor="t"/>
          <a:lstStyle/>
          <a:p>
            <a:pPr marL="0" indent="0">
              <a:lnSpc>
                <a:spcPts val="2734"/>
              </a:lnSpc>
              <a:buNone/>
            </a:pPr>
            <a:r>
              <a:rPr lang="en-US" sz="2187" dirty="0"/>
              <a:t>					</a:t>
            </a:r>
          </a:p>
        </p:txBody>
      </p:sp>
      <p:sp>
        <p:nvSpPr>
          <p:cNvPr id="7" name="Text 4"/>
          <p:cNvSpPr/>
          <p:nvPr/>
        </p:nvSpPr>
        <p:spPr>
          <a:xfrm>
            <a:off x="2578179"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7656076" y="3277076"/>
            <a:ext cx="4396145" cy="1066205"/>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endParaRPr lang="en-US" sz="1750" dirty="0"/>
          </a:p>
        </p:txBody>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7656076" y="5505450"/>
            <a:ext cx="4396145" cy="710803"/>
          </a:xfrm>
          <a:prstGeom prst="rect">
            <a:avLst/>
          </a:prstGeom>
          <a:noFill/>
          <a:ln/>
        </p:spPr>
        <p:txBody>
          <a:bodyPr wrap="square" rtlCol="0" anchor="t"/>
          <a:lstStyle/>
          <a:p>
            <a:pPr marL="0" indent="0">
              <a:lnSpc>
                <a:spcPts val="2799"/>
              </a:lnSpc>
              <a:buNone/>
            </a:pPr>
            <a:endParaRPr lang="en-US" sz="1750" dirty="0"/>
          </a:p>
        </p:txBody>
      </p:sp>
      <p:pic>
        <p:nvPicPr>
          <p:cNvPr id="18" name="Picture 17">
            <a:extLst>
              <a:ext uri="{FF2B5EF4-FFF2-40B4-BE49-F238E27FC236}">
                <a16:creationId xmlns:a16="http://schemas.microsoft.com/office/drawing/2014/main" id="{88F85DBF-B83F-4FFF-6CE6-0053AB207C57}"/>
              </a:ext>
            </a:extLst>
          </p:cNvPr>
          <p:cNvPicPr>
            <a:picLocks noChangeAspect="1"/>
          </p:cNvPicPr>
          <p:nvPr/>
        </p:nvPicPr>
        <p:blipFill>
          <a:blip r:embed="rId4"/>
          <a:stretch>
            <a:fillRect/>
          </a:stretch>
        </p:blipFill>
        <p:spPr>
          <a:xfrm>
            <a:off x="519544" y="581891"/>
            <a:ext cx="13206847" cy="7007630"/>
          </a:xfrm>
          <a:prstGeom prst="rect">
            <a:avLst/>
          </a:prstGeom>
        </p:spPr>
      </p:pic>
    </p:spTree>
    <p:extLst>
      <p:ext uri="{BB962C8B-B14F-4D97-AF65-F5344CB8AC3E}">
        <p14:creationId xmlns:p14="http://schemas.microsoft.com/office/powerpoint/2010/main" val="35605117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245</TotalTime>
  <Words>670</Words>
  <Application>Microsoft Office PowerPoint</Application>
  <PresentationFormat>Custom</PresentationFormat>
  <Paragraphs>81</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adonis-web</vt:lpstr>
      <vt:lpstr>Arial</vt:lpstr>
      <vt:lpstr>Calibri</vt:lpstr>
      <vt:lpstr>Calibri Light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Dhruv Tyagi</cp:lastModifiedBy>
  <cp:revision>14</cp:revision>
  <dcterms:created xsi:type="dcterms:W3CDTF">2024-04-16T17:18:56Z</dcterms:created>
  <dcterms:modified xsi:type="dcterms:W3CDTF">2024-04-19T06:50:34Z</dcterms:modified>
</cp:coreProperties>
</file>